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1" r:id="rId4"/>
    <p:sldId id="281" r:id="rId5"/>
    <p:sldId id="280" r:id="rId6"/>
    <p:sldId id="262" r:id="rId7"/>
    <p:sldId id="263" r:id="rId8"/>
    <p:sldId id="264" r:id="rId9"/>
    <p:sldId id="265" r:id="rId10"/>
    <p:sldId id="267" r:id="rId11"/>
    <p:sldId id="272" r:id="rId12"/>
    <p:sldId id="268" r:id="rId13"/>
    <p:sldId id="269" r:id="rId14"/>
    <p:sldId id="270" r:id="rId15"/>
    <p:sldId id="273" r:id="rId16"/>
    <p:sldId id="278" r:id="rId17"/>
    <p:sldId id="276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A7708-1AD5-FD43-8E7A-F6977C05567D}" v="1253" dt="2021-12-13T03:41:32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1"/>
  </p:normalViewPr>
  <p:slideViewPr>
    <p:cSldViewPr snapToGrid="0" snapToObjects="1" showGuides="1">
      <p:cViewPr>
        <p:scale>
          <a:sx n="73" d="100"/>
          <a:sy n="73" d="100"/>
        </p:scale>
        <p:origin x="32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4553E-B7D2-437E-86B3-6BFD8AF4E012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AAF585-A39C-4A22-9712-9091BDB35CAA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Background: The pandemic situation is getting better and , and people are eager to travel</a:t>
          </a:r>
        </a:p>
      </dgm:t>
    </dgm:pt>
    <dgm:pt modelId="{311C1E79-7166-48BD-9C1F-E4FBF130A57B}" type="parTrans" cxnId="{7C3624CB-6106-4775-916C-D2824251F472}">
      <dgm:prSet/>
      <dgm:spPr/>
      <dgm:t>
        <a:bodyPr/>
        <a:lstStyle/>
        <a:p>
          <a:endParaRPr lang="en-US"/>
        </a:p>
      </dgm:t>
    </dgm:pt>
    <dgm:pt modelId="{5DF38152-8F02-42E7-96D0-C37FC30C1983}" type="sibTrans" cxnId="{7C3624CB-6106-4775-916C-D2824251F472}">
      <dgm:prSet/>
      <dgm:spPr/>
      <dgm:t>
        <a:bodyPr/>
        <a:lstStyle/>
        <a:p>
          <a:endParaRPr lang="en-US"/>
        </a:p>
      </dgm:t>
    </dgm:pt>
    <dgm:pt modelId="{1C38CC81-1C41-4B00-8525-035FC6D2EB59}">
      <dgm:prSet/>
      <dgm:spPr/>
      <dgm:t>
        <a:bodyPr/>
        <a:lstStyle/>
        <a:p>
          <a:r>
            <a:rPr lang="en-US" dirty="0"/>
            <a:t>Goal: Building a database to help rental companies get back on track</a:t>
          </a:r>
        </a:p>
      </dgm:t>
    </dgm:pt>
    <dgm:pt modelId="{4125A446-3423-4BE0-B5AC-C82906F039BE}" type="parTrans" cxnId="{7DEFCF6D-1C38-4ACE-AD5C-51B7E9BEF141}">
      <dgm:prSet/>
      <dgm:spPr/>
      <dgm:t>
        <a:bodyPr/>
        <a:lstStyle/>
        <a:p>
          <a:endParaRPr lang="en-US"/>
        </a:p>
      </dgm:t>
    </dgm:pt>
    <dgm:pt modelId="{1EBCFAFA-63B3-43D8-A405-62A9979ECD92}" type="sibTrans" cxnId="{7DEFCF6D-1C38-4ACE-AD5C-51B7E9BEF141}">
      <dgm:prSet/>
      <dgm:spPr/>
      <dgm:t>
        <a:bodyPr/>
        <a:lstStyle/>
        <a:p>
          <a:endParaRPr lang="en-US"/>
        </a:p>
      </dgm:t>
    </dgm:pt>
    <dgm:pt modelId="{63C95CD7-9D90-994D-88EA-5C5513A9F320}" type="pres">
      <dgm:prSet presAssocID="{CBA4553E-B7D2-437E-86B3-6BFD8AF4E012}" presName="Name0" presStyleCnt="0">
        <dgm:presLayoutVars>
          <dgm:dir/>
          <dgm:resizeHandles val="exact"/>
        </dgm:presLayoutVars>
      </dgm:prSet>
      <dgm:spPr/>
    </dgm:pt>
    <dgm:pt modelId="{0A0E433E-1C25-314E-9962-911DE09C0874}" type="pres">
      <dgm:prSet presAssocID="{73AAF585-A39C-4A22-9712-9091BDB35CAA}" presName="parTxOnly" presStyleLbl="node1" presStyleIdx="0" presStyleCnt="2" custScaleX="103109">
        <dgm:presLayoutVars>
          <dgm:bulletEnabled val="1"/>
        </dgm:presLayoutVars>
      </dgm:prSet>
      <dgm:spPr/>
    </dgm:pt>
    <dgm:pt modelId="{B47D4255-DE42-944B-B7EE-A590D94DFBCC}" type="pres">
      <dgm:prSet presAssocID="{5DF38152-8F02-42E7-96D0-C37FC30C1983}" presName="parSpace" presStyleCnt="0"/>
      <dgm:spPr/>
    </dgm:pt>
    <dgm:pt modelId="{D47DA86B-D216-CA45-A317-0E008A8248D2}" type="pres">
      <dgm:prSet presAssocID="{1C38CC81-1C41-4B00-8525-035FC6D2EB59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7DEFCF6D-1C38-4ACE-AD5C-51B7E9BEF141}" srcId="{CBA4553E-B7D2-437E-86B3-6BFD8AF4E012}" destId="{1C38CC81-1C41-4B00-8525-035FC6D2EB59}" srcOrd="1" destOrd="0" parTransId="{4125A446-3423-4BE0-B5AC-C82906F039BE}" sibTransId="{1EBCFAFA-63B3-43D8-A405-62A9979ECD92}"/>
    <dgm:cxn modelId="{8226B177-D821-9845-937E-4418AE1DC039}" type="presOf" srcId="{1C38CC81-1C41-4B00-8525-035FC6D2EB59}" destId="{D47DA86B-D216-CA45-A317-0E008A8248D2}" srcOrd="0" destOrd="0" presId="urn:microsoft.com/office/officeart/2005/8/layout/hChevron3"/>
    <dgm:cxn modelId="{BBEF03A3-43EA-7147-B7CC-7884B96F1EC3}" type="presOf" srcId="{CBA4553E-B7D2-437E-86B3-6BFD8AF4E012}" destId="{63C95CD7-9D90-994D-88EA-5C5513A9F320}" srcOrd="0" destOrd="0" presId="urn:microsoft.com/office/officeart/2005/8/layout/hChevron3"/>
    <dgm:cxn modelId="{8953B8C1-6059-9646-9910-7F0F42FEAA4C}" type="presOf" srcId="{73AAF585-A39C-4A22-9712-9091BDB35CAA}" destId="{0A0E433E-1C25-314E-9962-911DE09C0874}" srcOrd="0" destOrd="0" presId="urn:microsoft.com/office/officeart/2005/8/layout/hChevron3"/>
    <dgm:cxn modelId="{7C3624CB-6106-4775-916C-D2824251F472}" srcId="{CBA4553E-B7D2-437E-86B3-6BFD8AF4E012}" destId="{73AAF585-A39C-4A22-9712-9091BDB35CAA}" srcOrd="0" destOrd="0" parTransId="{311C1E79-7166-48BD-9C1F-E4FBF130A57B}" sibTransId="{5DF38152-8F02-42E7-96D0-C37FC30C1983}"/>
    <dgm:cxn modelId="{1E5E0633-6557-764C-B99F-D0CE3F10599B}" type="presParOf" srcId="{63C95CD7-9D90-994D-88EA-5C5513A9F320}" destId="{0A0E433E-1C25-314E-9962-911DE09C0874}" srcOrd="0" destOrd="0" presId="urn:microsoft.com/office/officeart/2005/8/layout/hChevron3"/>
    <dgm:cxn modelId="{E15943E9-747C-8546-9535-B7402F8680D3}" type="presParOf" srcId="{63C95CD7-9D90-994D-88EA-5C5513A9F320}" destId="{B47D4255-DE42-944B-B7EE-A590D94DFBCC}" srcOrd="1" destOrd="0" presId="urn:microsoft.com/office/officeart/2005/8/layout/hChevron3"/>
    <dgm:cxn modelId="{4BF0B2E0-8E7E-3D41-B511-FDFD6B2ED60B}" type="presParOf" srcId="{63C95CD7-9D90-994D-88EA-5C5513A9F320}" destId="{D47DA86B-D216-CA45-A317-0E008A8248D2}" srcOrd="2" destOrd="0" presId="urn:microsoft.com/office/officeart/2005/8/layout/hChevron3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E433E-1C25-314E-9962-911DE09C0874}">
      <dsp:nvSpPr>
        <dsp:cNvPr id="0" name=""/>
        <dsp:cNvSpPr/>
      </dsp:nvSpPr>
      <dsp:spPr>
        <a:xfrm>
          <a:off x="2160" y="1027579"/>
          <a:ext cx="5918920" cy="2296179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Background: The pandemic situation is getting better and , and people are eager to travel</a:t>
          </a:r>
        </a:p>
      </dsp:txBody>
      <dsp:txXfrm>
        <a:off x="2160" y="1027579"/>
        <a:ext cx="5344875" cy="2296179"/>
      </dsp:txXfrm>
    </dsp:sp>
    <dsp:sp modelId="{D47DA86B-D216-CA45-A317-0E008A8248D2}">
      <dsp:nvSpPr>
        <dsp:cNvPr id="0" name=""/>
        <dsp:cNvSpPr/>
      </dsp:nvSpPr>
      <dsp:spPr>
        <a:xfrm>
          <a:off x="4772990" y="1027579"/>
          <a:ext cx="5740449" cy="2296179"/>
        </a:xfrm>
        <a:prstGeom prst="chevron">
          <a:avLst/>
        </a:prstGeom>
        <a:solidFill>
          <a:schemeClr val="accent2">
            <a:hueOff val="-6555403"/>
            <a:satOff val="-7776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Goal: Building a database to help rental companies get back on track</a:t>
          </a:r>
        </a:p>
      </dsp:txBody>
      <dsp:txXfrm>
        <a:off x="5921080" y="1027579"/>
        <a:ext cx="3444270" cy="2296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169FB3-9169-5347-AA95-5EFB3B23B7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IE6700 Data Managment For Analytics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49C1B3-D394-5145-8038-FC949088A4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E58C9-44A4-F545-90B0-5A7F32F73C19}" type="datetimeFigureOut">
              <a:rPr lang="en-CN" smtClean="0"/>
              <a:t>2021/12/12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1F59D-3461-D842-8A9C-4B96C19BF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7B02F-995A-024A-A962-F3DB54E036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0866-C08D-4A44-A219-4ACFBD26E5C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706461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IE6700 Data Managment For Analytics</a:t>
            </a:r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0C89D-0E3B-984A-9D04-AABD6195E8AB}" type="datetimeFigureOut">
              <a:rPr lang="en-CN" smtClean="0"/>
              <a:t>2021/12/12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198CC-23F4-2C49-BA5F-A714D1EE200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905133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IE6700 Data Managment For Analytics</a:t>
            </a:r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98CC-23F4-2C49-BA5F-A714D1EE2003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606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IE6700 Data Managment For Analytics</a:t>
            </a:r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98CC-23F4-2C49-BA5F-A714D1EE2003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23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A7671-EDBB-BB41-BA66-0A4B4929234C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09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EFF66-98DC-3A4C-978E-D1E518C57B72}" type="datetime1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42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23B9B-13EB-354A-BA15-895129885536}" type="datetime1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75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1AC-400A-FB42-8BD0-BF8399E4DEC2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1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F058-BA37-F34D-8E6D-45A26A8BF248}" type="datetime1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25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2984-DAB1-144D-B90E-9D6DD1351399}" type="datetime1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36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DFBB7-81CC-3B4D-B358-037D97321C58}" type="datetime1">
              <a:rPr lang="en-US" smtClean="0"/>
              <a:t>12/12/21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83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C275-CD95-FA48-82BA-ED426F7AADD6}" type="datetime1">
              <a:rPr lang="en-US" smtClean="0"/>
              <a:t>12/12/21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673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5107-9700-0440-BB7E-13E25FA9F5C1}" type="datetime1">
              <a:rPr lang="en-US" smtClean="0"/>
              <a:t>12/12/21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15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D044-9A41-4840-8A6A-24B81D6FFB95}" type="datetime1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54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A03-472E-D247-BBA4-2B8AEDACC41A}" type="datetime1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15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3BBCC1D-5FAB-9A4C-87FF-CA0F033EBBBD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9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red car&#10;&#10;Description automatically generated with low confidence">
            <a:extLst>
              <a:ext uri="{FF2B5EF4-FFF2-40B4-BE49-F238E27FC236}">
                <a16:creationId xmlns:a16="http://schemas.microsoft.com/office/drawing/2014/main" id="{644997C6-A382-6D4C-912A-A4C68A690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" r="1073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5" name="Rectangle 10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233CF-98F3-2B4D-9AAF-DAF064B9B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en-CN" sz="5400"/>
              <a:t>Car Rental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B5F0E-F5ED-4948-8195-D4415671E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CN" sz="2000"/>
              <a:t>Group 29:</a:t>
            </a:r>
          </a:p>
          <a:p>
            <a:pPr algn="l"/>
            <a:r>
              <a:rPr lang="en-US" sz="2000"/>
              <a:t>Ashok Thiruvengadam</a:t>
            </a:r>
          </a:p>
          <a:p>
            <a:pPr algn="l"/>
            <a:r>
              <a:rPr lang="en-US" sz="2000"/>
              <a:t>Shangling Wang</a:t>
            </a:r>
            <a:endParaRPr lang="en-CN" sz="2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59513-1130-DB48-97A2-149C458B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</a:rPr>
              <a:t>IE6700 Data Management For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43E71-6FEA-BF48-B2A9-348B7C0C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63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83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Arc 85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0" name="Rectangle 87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Arc 89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8FA51-52E9-2247-8846-ABEF7219E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510" y="643468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MySQL query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F42FA-19C2-DD4B-940E-2D4E69BB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59250" y="1241356"/>
            <a:ext cx="5169282" cy="516928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02" name="Rectangle 91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E1057512-F483-E443-9EB9-9887DA68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IE6700 Data Management For Analytics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E43FC936-5E64-5249-9212-B2895F29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7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B0565-9C3E-044C-84AD-6FAB6C7AD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 of NoSQL database using Neo4J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0AC86-7A30-5843-9B91-22E5BE1CD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" r="2" b="2"/>
          <a:stretch/>
        </p:blipFill>
        <p:spPr>
          <a:xfrm>
            <a:off x="0" y="503806"/>
            <a:ext cx="5850384" cy="5850388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41491-F03D-D642-B444-E3B6AFD2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14349" y="6356350"/>
            <a:ext cx="3390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IE6700 Data Management For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CADF8-7845-2E41-AC98-EEC8D876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1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746C3-2424-BB4B-9515-A0F5CE5D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460" y="-1375211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/>
              <a:t>G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raph </a:t>
            </a:r>
            <a:r>
              <a:rPr lang="en-US" sz="2800" dirty="0"/>
              <a:t>D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atabase 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6E88DF-D312-1B43-B26D-A6400C47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BFD60D-BA96-0047-8A04-A3485BA6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8DC9B-FD82-7E49-A884-E721361D5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19" y="662214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 Access –R</a:t>
            </a:r>
          </a:p>
        </p:txBody>
      </p:sp>
      <p:pic>
        <p:nvPicPr>
          <p:cNvPr id="24" name="Picture 4" descr="101010 data lines to infinity">
            <a:extLst>
              <a:ext uri="{FF2B5EF4-FFF2-40B4-BE49-F238E27FC236}">
                <a16:creationId xmlns:a16="http://schemas.microsoft.com/office/drawing/2014/main" id="{D79BF728-BC3D-475D-B80E-1FDB9F9B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4" r="17761" b="1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9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D135A-0FD7-1347-8F0E-AA7C5D1E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56212-E5CD-6848-9522-63D514EB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1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5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Arc 5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Rectangle 5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3927047-AC78-9B4C-9E6F-102E6911B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2" name="Rectangle 6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22BD8-B13C-EC4C-AF5F-94C8AFDD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 using Tableau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3FDBC-8B68-4644-9ECF-8D1A7A33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CAA02E-F503-8445-BBC2-C60D30C6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E1935883-5C0A-4A87-A4B0-F7F565E68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BAE5F-7A9F-7B4A-90F9-DA3C4B1E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B2654-254E-7447-AFBB-C9B5E3C1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A708C-F472-C640-9101-CBA1E3B3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8EB7EC71-F2F4-4F6B-88A1-0BFE0C763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4" r="29735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E3A74-858A-9B44-B9FC-D455F6E8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CN" dirty="0"/>
              <a:t>				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F4F4A-0444-3D4D-822F-D58BD156F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 marL="571500" lvl="0" indent="-571500">
              <a:buFont typeface="+mj-lt"/>
              <a:buAutoNum type="romanUcPeriod"/>
            </a:pPr>
            <a:r>
              <a:rPr lang="en-US" dirty="0"/>
              <a:t>We should find more observations in order to implement on NoSQL</a:t>
            </a:r>
          </a:p>
          <a:p>
            <a:pPr marL="571500" lvl="0" indent="-571500">
              <a:buFont typeface="+mj-lt"/>
              <a:buAutoNum type="romanUcPeriod"/>
            </a:pPr>
            <a:endParaRPr lang="en-US" dirty="0"/>
          </a:p>
          <a:p>
            <a:pPr marL="571500" lvl="0" indent="-571500">
              <a:buFont typeface="+mj-lt"/>
              <a:buAutoNum type="romanUcPeriod"/>
            </a:pPr>
            <a:endParaRPr lang="en-US" dirty="0"/>
          </a:p>
          <a:p>
            <a:pPr marL="571500" lvl="0" indent="-571500">
              <a:buFont typeface="+mj-lt"/>
              <a:buAutoNum type="romanUcPeriod"/>
            </a:pPr>
            <a:endParaRPr lang="en-US" dirty="0"/>
          </a:p>
          <a:p>
            <a:pPr marL="571500" lvl="0" indent="-571500">
              <a:buFont typeface="+mj-lt"/>
              <a:buAutoNum type="romanUcPeriod"/>
            </a:pPr>
            <a:r>
              <a:rPr lang="en-US" dirty="0"/>
              <a:t>implementing Machine Learning models to quote dynamic pricing</a:t>
            </a:r>
          </a:p>
          <a:p>
            <a:pPr marL="571500" lvl="0" indent="-571500">
              <a:buFont typeface="+mj-lt"/>
              <a:buAutoNum type="romanUcPeriod"/>
            </a:pPr>
            <a:endParaRPr lang="en-US" dirty="0"/>
          </a:p>
          <a:p>
            <a:pPr marL="571500" lvl="0" indent="-571500">
              <a:buFont typeface="+mj-lt"/>
              <a:buAutoNum type="romanUcPeriod"/>
            </a:pPr>
            <a:endParaRPr lang="en-US" dirty="0"/>
          </a:p>
          <a:p>
            <a:pPr marL="571500" lvl="0" indent="-571500">
              <a:buFont typeface="+mj-lt"/>
              <a:buAutoNum type="romanUcPeriod"/>
            </a:pPr>
            <a:endParaRPr lang="en-US" dirty="0"/>
          </a:p>
          <a:p>
            <a:pPr marL="571500" lvl="0" indent="-571500">
              <a:buFont typeface="+mj-lt"/>
              <a:buAutoNum type="romanUcPeriod"/>
            </a:pPr>
            <a:endParaRPr lang="en-US" dirty="0"/>
          </a:p>
          <a:p>
            <a:pPr marL="571500" lvl="0" indent="-571500">
              <a:buFont typeface="+mj-lt"/>
              <a:buAutoNum type="romanUcPeriod"/>
            </a:pPr>
            <a:endParaRPr lang="en-US" dirty="0"/>
          </a:p>
          <a:p>
            <a:pPr marL="571500" lvl="0" indent="-571500">
              <a:buFont typeface="+mj-lt"/>
              <a:buAutoNum type="romanU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BBAE3-8FF9-8E44-A6C9-C7821725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4B0CE-F915-3141-B4BD-801C692E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4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erial view of a highway near the ocean">
            <a:extLst>
              <a:ext uri="{FF2B5EF4-FFF2-40B4-BE49-F238E27FC236}">
                <a16:creationId xmlns:a16="http://schemas.microsoft.com/office/drawing/2014/main" id="{5F269A15-C379-48C9-8ED4-45EDC275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4" r="-1" b="1315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96BBF-EBFD-B643-8957-E6C10677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834174"/>
            <a:ext cx="5257800" cy="1701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33421-0907-C14B-97C6-EBABB1D5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0815F-38BF-BB49-94C0-5D274EA3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8120" y="6356350"/>
            <a:ext cx="7656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54181D-6920-4594-9A5D-6CE56DC9F8B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4396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reeform: Shape 163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Arc 165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3" name="Rectangle 16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 descr="Pen placed on top of a signature line">
            <a:extLst>
              <a:ext uri="{FF2B5EF4-FFF2-40B4-BE49-F238E27FC236}">
                <a16:creationId xmlns:a16="http://schemas.microsoft.com/office/drawing/2014/main" id="{C1E2B5FC-CADF-4EE9-AB0A-4101010F7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11821"/>
            <a:ext cx="12191980" cy="6857990"/>
          </a:xfrm>
          <a:prstGeom prst="rect">
            <a:avLst/>
          </a:prstGeom>
        </p:spPr>
      </p:pic>
      <p:sp>
        <p:nvSpPr>
          <p:cNvPr id="165" name="Rectangle 169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21435-9B0E-4644-B863-04B2C843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Problem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9FFA8-F847-7143-94AE-2A577100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08FDB-D665-9841-B1CA-ED06E3D1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7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E7228C-6F25-4FCB-B39B-57F693810B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1202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BCD8CF-4D6D-384A-82DA-C1EEF529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DB80CF-D1C9-7449-B22E-BFA3AF71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42AD74-C72A-034C-B8B4-DC4AD5B2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3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0AE58-A84E-9B4D-BF1B-6D69D4C43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F7A56-5E67-E946-B152-1DC9AD38E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none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IE6700 Data Management For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E71AA-D7C2-4843-8735-D732C97F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Check List">
            <a:extLst>
              <a:ext uri="{FF2B5EF4-FFF2-40B4-BE49-F238E27FC236}">
                <a16:creationId xmlns:a16="http://schemas.microsoft.com/office/drawing/2014/main" id="{F1C864F4-BF31-4400-8606-18F5D260A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623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284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82D6-805D-A240-BE44-AE5A88F9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05" y="191165"/>
            <a:ext cx="4453556" cy="1325563"/>
          </a:xfrm>
        </p:spPr>
        <p:txBody>
          <a:bodyPr/>
          <a:lstStyle/>
          <a:p>
            <a:r>
              <a:rPr lang="en-CN" dirty="0"/>
              <a:t>Flow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5DEEE-AAA5-C84C-BF65-7D532D54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ECDCE-7176-F94B-9191-45A89E1E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5</a:t>
            </a:fld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197A7104-6238-B74D-BCE7-A762D8460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A979BF-009C-DA42-84D3-4CB8CAB91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54" y="1303667"/>
            <a:ext cx="8598877" cy="49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025BE-9B0A-3741-A041-DA00B5C7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3" y="192983"/>
            <a:ext cx="8680937" cy="1791459"/>
          </a:xfrm>
        </p:spPr>
        <p:txBody>
          <a:bodyPr>
            <a:normAutofit/>
          </a:bodyPr>
          <a:lstStyle/>
          <a:p>
            <a:r>
              <a:rPr lang="en-CN" sz="3200"/>
              <a:t>Conceptual Data Modeling - EER Model</a:t>
            </a:r>
            <a:br>
              <a:rPr lang="en-CN" sz="2800"/>
            </a:br>
            <a:br>
              <a:rPr lang="en-CN" sz="2800"/>
            </a:br>
            <a:endParaRPr lang="en-CN" sz="2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D5503824-93F5-4FAD-B051-8D12C3020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2811" y="3429000"/>
            <a:ext cx="2303818" cy="230381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2DE2689C-E76C-4345-8BBC-2189F9758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952094"/>
            <a:ext cx="12191999" cy="5919503"/>
          </a:xfr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B23E88E-43A5-3943-9A0D-CCFE8912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71DD88B-B0DE-2B4F-8A1F-F81DAA44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29B7F-EB54-9D42-B3BD-AB395600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114" y="36679"/>
            <a:ext cx="461094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Conceptual Data Modeling - UML Model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D96FF7D-F24B-D145-AB67-A3A80E8FF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8227" y="447362"/>
            <a:ext cx="7555571" cy="613792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3C0E7-11CB-E74A-A085-F7786061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06068-A771-5249-9553-9F3F4C55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89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15662-71CD-8A47-93F1-C456EEF1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2" y="48910"/>
            <a:ext cx="8284464" cy="1791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Mapping Conceptual Model </a:t>
            </a:r>
            <a:r>
              <a:rPr lang="en-US" sz="3200" dirty="0"/>
              <a:t>- 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Relational Model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B9C18DE9-27B4-4C16-B2FA-36E46443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590"/>
            <a:ext cx="4008404" cy="3006303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C72F4-3A15-4A4F-A1EA-9D98162F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BDDD3-DDA3-DC4D-9930-5CFBE920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29539-8E1C-8243-ADF7-FE5F0635D172}"/>
              </a:ext>
            </a:extLst>
          </p:cNvPr>
          <p:cNvSpPr txBox="1"/>
          <p:nvPr/>
        </p:nvSpPr>
        <p:spPr>
          <a:xfrm>
            <a:off x="10955867" y="1811867"/>
            <a:ext cx="184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E89C7-B3D1-CD43-BE6C-9A8DD1293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85" y="811658"/>
            <a:ext cx="6370813" cy="60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1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B0565-9C3E-044C-84AD-6FAB6C7AD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6863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of Relation Model -  MySQL </a:t>
            </a:r>
          </a:p>
        </p:txBody>
      </p:sp>
      <p:pic>
        <p:nvPicPr>
          <p:cNvPr id="5" name="Picture 4" descr="Humans balancing on pencil concept">
            <a:extLst>
              <a:ext uri="{FF2B5EF4-FFF2-40B4-BE49-F238E27FC236}">
                <a16:creationId xmlns:a16="http://schemas.microsoft.com/office/drawing/2014/main" id="{9E48ECF9-7270-4867-B2C4-5EF266845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9" r="19791" b="-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68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6FAE1-7450-1340-A17F-78F89B69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IE6700 Data Management For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DEEBB-BCA1-924C-8EB8-7CBBF8FD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233</Words>
  <Application>Microsoft Macintosh PowerPoint</Application>
  <PresentationFormat>Widescreen</PresentationFormat>
  <Paragraphs>70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Aharoni</vt:lpstr>
      <vt:lpstr>Arial</vt:lpstr>
      <vt:lpstr>Avenir Next LT Pro</vt:lpstr>
      <vt:lpstr>Calibri</vt:lpstr>
      <vt:lpstr>ShapesVTI</vt:lpstr>
      <vt:lpstr>Car Rental Company</vt:lpstr>
      <vt:lpstr>Business Problem </vt:lpstr>
      <vt:lpstr>PowerPoint Presentation</vt:lpstr>
      <vt:lpstr>Requirements</vt:lpstr>
      <vt:lpstr>Flow Chart</vt:lpstr>
      <vt:lpstr>Conceptual Data Modeling - EER Model  </vt:lpstr>
      <vt:lpstr>Conceptual Data Modeling - UML Model  </vt:lpstr>
      <vt:lpstr>Mapping Conceptual Model - Relational Model  </vt:lpstr>
      <vt:lpstr>Implementation of Relation Model -  MySQL </vt:lpstr>
      <vt:lpstr>MySQL query </vt:lpstr>
      <vt:lpstr>Implementation  of NoSQL database using Neo4J</vt:lpstr>
      <vt:lpstr>Graph Database </vt:lpstr>
      <vt:lpstr>Database Access –R</vt:lpstr>
      <vt:lpstr>Visualization using Tableau</vt:lpstr>
      <vt:lpstr>Summary</vt:lpstr>
      <vt:lpstr>    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Shangling Wang</dc:creator>
  <cp:lastModifiedBy>Shangling Wang</cp:lastModifiedBy>
  <cp:revision>3</cp:revision>
  <dcterms:created xsi:type="dcterms:W3CDTF">2021-12-11T17:10:47Z</dcterms:created>
  <dcterms:modified xsi:type="dcterms:W3CDTF">2021-12-13T04:02:32Z</dcterms:modified>
</cp:coreProperties>
</file>